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://psych.hanover.edu/classes/Cognition/class%20data/AttentionTask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errBars>
            <c:errBarType val="both"/>
            <c:errValType val="cust"/>
            <c:plus>
              <c:numRef>
                <c:f>[AttentionTasks.xls]Stroop!$K$33</c:f>
                <c:numCache>
                  <c:formatCode>General</c:formatCode>
                  <c:ptCount val="1"/>
                  <c:pt idx="0">
                    <c:v>73.492424803930874</c:v>
                  </c:pt>
                </c:numCache>
              </c:numRef>
            </c:plus>
            <c:minus>
              <c:numRef>
                <c:f>[AttentionTasks.xls]Stroop!$L$33</c:f>
                <c:numCache>
                  <c:formatCode>General</c:formatCode>
                  <c:ptCount val="1"/>
                  <c:pt idx="0">
                    <c:v>80.916393508686809</c:v>
                  </c:pt>
                </c:numCache>
              </c:numRef>
            </c:minus>
          </c:errBars>
          <c:cat>
            <c:strLit>
              <c:ptCount val="2"/>
              <c:pt idx="0">
                <c:v>Same</c:v>
              </c:pt>
              <c:pt idx="1">
                <c:v> Different</c:v>
              </c:pt>
            </c:strLit>
          </c:cat>
          <c:val>
            <c:numRef>
              <c:f>[AttentionTasks.xls]Stroop!$H$44:$I$44</c:f>
              <c:numCache>
                <c:formatCode>General</c:formatCode>
                <c:ptCount val="2"/>
                <c:pt idx="0">
                  <c:v>665.28196294117674</c:v>
                </c:pt>
                <c:pt idx="1">
                  <c:v>776.36252294117639</c:v>
                </c:pt>
              </c:numCache>
            </c:numRef>
          </c:val>
        </c:ser>
        <c:axId val="55960320"/>
        <c:axId val="55961856"/>
      </c:barChart>
      <c:catAx>
        <c:axId val="55960320"/>
        <c:scaling>
          <c:orientation val="minMax"/>
        </c:scaling>
        <c:axPos val="b"/>
        <c:tickLblPos val="nextTo"/>
        <c:crossAx val="55961856"/>
        <c:crosses val="autoZero"/>
        <c:auto val="1"/>
        <c:lblAlgn val="ctr"/>
        <c:lblOffset val="100"/>
      </c:catAx>
      <c:valAx>
        <c:axId val="55961856"/>
        <c:scaling>
          <c:orientation val="minMax"/>
        </c:scaling>
        <c:axPos val="l"/>
        <c:majorGridlines/>
        <c:numFmt formatCode="General" sourceLinked="1"/>
        <c:tickLblPos val="nextTo"/>
        <c:crossAx val="55960320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5666A-746D-4E44-9128-6B01FFEE71C8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D0BC0-7D0F-4762-BCA2-A73DE54D4A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5666A-746D-4E44-9128-6B01FFEE71C8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D0BC0-7D0F-4762-BCA2-A73DE54D4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5666A-746D-4E44-9128-6B01FFEE71C8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D0BC0-7D0F-4762-BCA2-A73DE54D4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5666A-746D-4E44-9128-6B01FFEE71C8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D0BC0-7D0F-4762-BCA2-A73DE54D4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5666A-746D-4E44-9128-6B01FFEE71C8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D0BC0-7D0F-4762-BCA2-A73DE54D4A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5666A-746D-4E44-9128-6B01FFEE71C8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D0BC0-7D0F-4762-BCA2-A73DE54D4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5666A-746D-4E44-9128-6B01FFEE71C8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D0BC0-7D0F-4762-BCA2-A73DE54D4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5666A-746D-4E44-9128-6B01FFEE71C8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D0BC0-7D0F-4762-BCA2-A73DE54D4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5666A-746D-4E44-9128-6B01FFEE71C8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D0BC0-7D0F-4762-BCA2-A73DE54D4A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5666A-746D-4E44-9128-6B01FFEE71C8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D0BC0-7D0F-4762-BCA2-A73DE54D4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5666A-746D-4E44-9128-6B01FFEE71C8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D0BC0-7D0F-4762-BCA2-A73DE54D4A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ED5666A-746D-4E44-9128-6B01FFEE71C8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1AD0BC0-7D0F-4762-BCA2-A73DE54D4A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cap="none" dirty="0" smtClean="0"/>
              <a:t>Automaticity of Musical Processing</a:t>
            </a:r>
            <a:endParaRPr lang="en-US" sz="40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Danielle </a:t>
            </a:r>
            <a:r>
              <a:rPr lang="en-US" sz="2400" dirty="0" err="1" smtClean="0"/>
              <a:t>DeVincentis</a:t>
            </a:r>
            <a:r>
              <a:rPr lang="en-US" sz="2400" dirty="0" smtClean="0"/>
              <a:t>, Melissa Poole, and Zach Reed</a:t>
            </a:r>
          </a:p>
          <a:p>
            <a:pPr algn="ctr"/>
            <a:r>
              <a:rPr lang="en-US" sz="2400" dirty="0" smtClean="0"/>
              <a:t>Hanover College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8687" y="1457325"/>
            <a:ext cx="5972175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 much error to make conclusions</a:t>
            </a:r>
          </a:p>
          <a:p>
            <a:pPr lvl="1"/>
            <a:r>
              <a:rPr lang="en-US" dirty="0" smtClean="0"/>
              <a:t>Not a problem in traditional </a:t>
            </a:r>
            <a:r>
              <a:rPr lang="en-US" dirty="0" err="1" smtClean="0"/>
              <a:t>Stroop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1752600" y="2590800"/>
          <a:ext cx="6324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Continuum of Automaticity (MacLeod &amp; Dunbar, 1988)</a:t>
            </a:r>
          </a:p>
          <a:p>
            <a:pPr lvl="1"/>
            <a:r>
              <a:rPr lang="en-US" dirty="0" smtClean="0"/>
              <a:t>Variance in level of training or ability causes varying levels of automaticity.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Faster reaction </a:t>
            </a:r>
            <a:r>
              <a:rPr lang="en-US" dirty="0" smtClean="0"/>
              <a:t>task</a:t>
            </a:r>
          </a:p>
          <a:p>
            <a:r>
              <a:rPr lang="en-US" dirty="0" smtClean="0"/>
              <a:t>Interactive </a:t>
            </a:r>
            <a:r>
              <a:rPr lang="en-US" dirty="0" smtClean="0"/>
              <a:t>v</a:t>
            </a:r>
            <a:r>
              <a:rPr lang="en-US" dirty="0" smtClean="0"/>
              <a:t>isual stimuli (Stewart, Walsh, &amp; </a:t>
            </a:r>
            <a:r>
              <a:rPr lang="en-US" dirty="0" err="1" smtClean="0"/>
              <a:t>Frith</a:t>
            </a:r>
            <a:r>
              <a:rPr lang="en-US" dirty="0" smtClean="0"/>
              <a:t>, 2004; Stewart, 2005)</a:t>
            </a:r>
          </a:p>
          <a:p>
            <a:r>
              <a:rPr lang="en-US" dirty="0" smtClean="0"/>
              <a:t>Association between musical notation and physical actions (</a:t>
            </a:r>
            <a:r>
              <a:rPr lang="en-US" dirty="0" smtClean="0"/>
              <a:t>Stewart, Walsh </a:t>
            </a:r>
            <a:r>
              <a:rPr lang="en-US" dirty="0" smtClean="0"/>
              <a:t>&amp;, </a:t>
            </a:r>
            <a:r>
              <a:rPr lang="en-US" dirty="0" err="1" smtClean="0"/>
              <a:t>Frith</a:t>
            </a:r>
            <a:r>
              <a:rPr lang="en-US" dirty="0" smtClean="0"/>
              <a:t>, </a:t>
            </a:r>
            <a:r>
              <a:rPr lang="en-US" dirty="0" smtClean="0"/>
              <a:t>2004)</a:t>
            </a:r>
          </a:p>
          <a:p>
            <a:r>
              <a:rPr lang="en-US" dirty="0" smtClean="0"/>
              <a:t>Phonological loop for music reading?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2362200"/>
            <a:ext cx="5791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Questions?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Stroop </a:t>
            </a:r>
            <a:r>
              <a:rPr lang="en-US" dirty="0" smtClean="0"/>
              <a:t>Effect (Stroop, 1938)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Automaticity of </a:t>
            </a:r>
            <a:r>
              <a:rPr lang="en-US" dirty="0" smtClean="0"/>
              <a:t>Movement (</a:t>
            </a:r>
            <a:r>
              <a:rPr lang="en-US" dirty="0" err="1" smtClean="0"/>
              <a:t>Solso</a:t>
            </a:r>
            <a:r>
              <a:rPr lang="en-US" dirty="0" smtClean="0"/>
              <a:t>, 2008)</a:t>
            </a:r>
            <a:endParaRPr lang="en-US" dirty="0" smtClean="0"/>
          </a:p>
          <a:p>
            <a:pPr lvl="1"/>
            <a:r>
              <a:rPr lang="en-US" dirty="0" smtClean="0"/>
              <a:t>Similar effect when playing instrument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Can </a:t>
            </a:r>
            <a:r>
              <a:rPr lang="en-US" dirty="0" smtClean="0"/>
              <a:t>musical literacy become automatic?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Irrelevant musical notation causes </a:t>
            </a:r>
            <a:r>
              <a:rPr lang="en-US" dirty="0" err="1" smtClean="0"/>
              <a:t>Stroop</a:t>
            </a:r>
            <a:r>
              <a:rPr lang="en-US" dirty="0" smtClean="0"/>
              <a:t> effect (Stewart, 2005)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514600"/>
            <a:ext cx="6463645" cy="410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Research,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Incongruence between auditory and visual stimuli leads to inaccuracy (</a:t>
            </a:r>
            <a:r>
              <a:rPr lang="en-US" dirty="0" err="1" smtClean="0"/>
              <a:t>Wöllner</a:t>
            </a:r>
            <a:r>
              <a:rPr lang="en-US" dirty="0" smtClean="0"/>
              <a:t>, Halfpenny, Ho, &amp; Kurosawa, 2003).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presented with incongruent visual and auditory stimuli, </a:t>
            </a:r>
            <a:r>
              <a:rPr lang="en-US" dirty="0" smtClean="0"/>
              <a:t>participants who were music-literate would:</a:t>
            </a:r>
          </a:p>
          <a:p>
            <a:pPr lvl="1"/>
            <a:r>
              <a:rPr lang="en-US" dirty="0" smtClean="0"/>
              <a:t> have slower reaction times.</a:t>
            </a:r>
          </a:p>
          <a:p>
            <a:pPr lvl="1"/>
            <a:r>
              <a:rPr lang="en-US" dirty="0" smtClean="0"/>
              <a:t> be less accurate than participants who could not read music.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</a:p>
          <a:p>
            <a:pPr lvl="1"/>
            <a:r>
              <a:rPr lang="en-US" dirty="0" smtClean="0"/>
              <a:t>N=38</a:t>
            </a:r>
          </a:p>
          <a:p>
            <a:pPr lvl="1"/>
            <a:r>
              <a:rPr lang="en-US" dirty="0" smtClean="0"/>
              <a:t>17 male, 21 female</a:t>
            </a:r>
          </a:p>
          <a:p>
            <a:pPr lvl="1"/>
            <a:r>
              <a:rPr lang="en-US" dirty="0" smtClean="0"/>
              <a:t>18-22 years old, with one 53 year old outlier</a:t>
            </a:r>
          </a:p>
          <a:p>
            <a:pPr lvl="1"/>
            <a:r>
              <a:rPr lang="en-US" dirty="0" smtClean="0"/>
              <a:t>38 Caucasian</a:t>
            </a:r>
          </a:p>
          <a:p>
            <a:pPr lvl="1"/>
            <a:r>
              <a:rPr lang="en-US" dirty="0" smtClean="0"/>
              <a:t>25 could read music, 13 could not.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Stimuli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 simple tunes</a:t>
            </a:r>
          </a:p>
          <a:p>
            <a:pPr lvl="1"/>
            <a:r>
              <a:rPr lang="en-US" sz="2400" dirty="0" smtClean="0"/>
              <a:t>“Mary Had A Little Lamb”, “Frere Jacques”, “Jesus Loves </a:t>
            </a:r>
            <a:r>
              <a:rPr lang="en-US" sz="2400" dirty="0" smtClean="0"/>
              <a:t>Me</a:t>
            </a:r>
            <a:r>
              <a:rPr lang="en-US" sz="2400" dirty="0" smtClean="0"/>
              <a:t>”, “Ode to Joy”, “Yankee Doodle”, or “</a:t>
            </a:r>
            <a:r>
              <a:rPr lang="en-US" sz="2400" dirty="0" smtClean="0"/>
              <a:t>Twinkle, </a:t>
            </a:r>
            <a:r>
              <a:rPr lang="en-US" sz="2400" dirty="0" smtClean="0"/>
              <a:t>Twinkle, Little Star.”</a:t>
            </a:r>
          </a:p>
          <a:p>
            <a:r>
              <a:rPr lang="en-US" dirty="0" smtClean="0"/>
              <a:t>Musical staff with congruent or incongruent notes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Gateway Model FPD1565 LCD Monitor</a:t>
            </a:r>
          </a:p>
          <a:p>
            <a:r>
              <a:rPr lang="en-US" dirty="0" smtClean="0"/>
              <a:t>Gateway Model E4300 Computer</a:t>
            </a:r>
          </a:p>
          <a:p>
            <a:r>
              <a:rPr lang="en-US" dirty="0" smtClean="0"/>
              <a:t>Headphones</a:t>
            </a:r>
          </a:p>
          <a:p>
            <a:r>
              <a:rPr lang="en-US" dirty="0" smtClean="0"/>
              <a:t>Demographic Survey</a:t>
            </a:r>
          </a:p>
          <a:p>
            <a:r>
              <a:rPr lang="en-US" dirty="0" smtClean="0"/>
              <a:t>Java Program (</a:t>
            </a:r>
            <a:r>
              <a:rPr lang="en-US" dirty="0" err="1" smtClean="0"/>
              <a:t>Krantz</a:t>
            </a:r>
            <a:r>
              <a:rPr lang="en-US" dirty="0" smtClean="0"/>
              <a:t>, 2010)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Within-Subjects design</a:t>
            </a:r>
          </a:p>
          <a:p>
            <a:r>
              <a:rPr lang="en-US" dirty="0" smtClean="0"/>
              <a:t>25 trials per condition</a:t>
            </a:r>
          </a:p>
          <a:p>
            <a:pPr lvl="1"/>
            <a:r>
              <a:rPr lang="en-US" dirty="0" smtClean="0"/>
              <a:t>After participants completed one condition, researchers prepared the computer for the next condition</a:t>
            </a:r>
          </a:p>
          <a:p>
            <a:r>
              <a:rPr lang="en-US" dirty="0" smtClean="0"/>
              <a:t>Indicate tune being played</a:t>
            </a:r>
          </a:p>
          <a:p>
            <a:r>
              <a:rPr lang="en-US" dirty="0" smtClean="0"/>
              <a:t>Recorded average reaction time and accuracy for each condition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361</TotalTime>
  <Words>331</Words>
  <Application>Microsoft Office PowerPoint</Application>
  <PresentationFormat>On-screen Show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Automaticity of Musical Processing</vt:lpstr>
      <vt:lpstr>Introduction</vt:lpstr>
      <vt:lpstr>Previous Research</vt:lpstr>
      <vt:lpstr>Previous Research, Cont.</vt:lpstr>
      <vt:lpstr>Hypothesis</vt:lpstr>
      <vt:lpstr>Method</vt:lpstr>
      <vt:lpstr>Stimuli</vt:lpstr>
      <vt:lpstr>Equipment</vt:lpstr>
      <vt:lpstr>Procedure</vt:lpstr>
      <vt:lpstr>Results</vt:lpstr>
      <vt:lpstr>Discussion</vt:lpstr>
      <vt:lpstr>Possible Explanation</vt:lpstr>
      <vt:lpstr>Future Directions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Automaticity of Musical Processing</dc:title>
  <dc:creator>psychlab03</dc:creator>
  <cp:lastModifiedBy>psychlab13</cp:lastModifiedBy>
  <cp:revision>30</cp:revision>
  <dcterms:created xsi:type="dcterms:W3CDTF">2010-04-12T17:06:59Z</dcterms:created>
  <dcterms:modified xsi:type="dcterms:W3CDTF">2010-04-13T02:56:59Z</dcterms:modified>
</cp:coreProperties>
</file>